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9" r:id="rId1"/>
  </p:sldMasterIdLst>
  <p:notesMasterIdLst>
    <p:notesMasterId r:id="rId12"/>
  </p:notesMasterIdLst>
  <p:handoutMasterIdLst>
    <p:handoutMasterId r:id="rId13"/>
  </p:handoutMasterIdLst>
  <p:sldIdLst>
    <p:sldId id="585" r:id="rId2"/>
    <p:sldId id="586" r:id="rId3"/>
    <p:sldId id="592" r:id="rId4"/>
    <p:sldId id="587" r:id="rId5"/>
    <p:sldId id="591" r:id="rId6"/>
    <p:sldId id="588" r:id="rId7"/>
    <p:sldId id="589" r:id="rId8"/>
    <p:sldId id="590" r:id="rId9"/>
    <p:sldId id="593" r:id="rId10"/>
    <p:sldId id="472" r:id="rId11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Styl jasny 3 — Ak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yl pośredni 4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4525" autoAdjust="0"/>
    <p:restoredTop sz="88633" autoAdjust="0"/>
  </p:normalViewPr>
  <p:slideViewPr>
    <p:cSldViewPr>
      <p:cViewPr>
        <p:scale>
          <a:sx n="75" d="100"/>
          <a:sy n="75" d="100"/>
        </p:scale>
        <p:origin x="-2436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A2B8D73-AD20-49B5-8317-3D94E51882B0}" type="datetimeFigureOut">
              <a:rPr lang="pl-PL"/>
              <a:pPr>
                <a:defRPr/>
              </a:pPr>
              <a:t>26.04.2017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4E79059-7DBA-43AB-88AD-92AA2035074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85396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0713E69-C364-4F6F-AD0E-4F21F9A68512}" type="datetimeFigureOut">
              <a:rPr lang="pl-PL"/>
              <a:pPr>
                <a:defRPr/>
              </a:pPr>
              <a:t>26.04.2017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FFA46AD-03E0-43A4-8BAB-184ACC054EB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66574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FA46AD-03E0-43A4-8BAB-184ACC054EB9}" type="slidenum">
              <a:rPr lang="pl-PL" altLang="pl-PL" smtClean="0"/>
              <a:pPr>
                <a:defRPr/>
              </a:pPr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98518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FA46AD-03E0-43A4-8BAB-184ACC054EB9}" type="slidenum">
              <a:rPr lang="pl-PL" altLang="pl-PL" smtClean="0"/>
              <a:pPr>
                <a:defRPr/>
              </a:pPr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19814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174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F9D10D8-1B1D-4E04-A0D6-4106BCF08CA6}" type="slidenum">
              <a:rPr lang="pl-PL" altLang="pl-PL" smtClean="0"/>
              <a:pPr/>
              <a:t>10</a:t>
            </a:fld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AC7A-F4C1-4E2A-B1F9-FEE0B20AFBE1}" type="datetimeFigureOut">
              <a:rPr lang="pl-PL"/>
              <a:pPr>
                <a:defRPr/>
              </a:pPr>
              <a:t>26.04.2017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DF604-47FC-449D-BAA3-CDC9955DB44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6371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06BD6-EDA3-45F1-A274-C987D462C364}" type="datetimeFigureOut">
              <a:rPr lang="pl-PL"/>
              <a:pPr>
                <a:defRPr/>
              </a:pPr>
              <a:t>26.04.2017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C3DC9-E36C-4ADF-9F74-E987A850EFB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6111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2C1EA-CDF5-4E0E-BFAF-3FDA4DEE7402}" type="datetimeFigureOut">
              <a:rPr lang="pl-PL"/>
              <a:pPr>
                <a:defRPr/>
              </a:pPr>
              <a:t>26.04.2017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676A7-E5E8-4B09-A13D-D158B58AB3D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302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2"/>
          <p:cNvSpPr txBox="1">
            <a:spLocks/>
          </p:cNvSpPr>
          <p:nvPr userDrawn="1"/>
        </p:nvSpPr>
        <p:spPr bwMode="auto">
          <a:xfrm>
            <a:off x="468313" y="6381750"/>
            <a:ext cx="8207375" cy="28733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l-PL" altLang="pl-PL" sz="1400" b="1" smtClean="0">
                <a:solidFill>
                  <a:schemeClr val="accent2"/>
                </a:solidFill>
              </a:rPr>
              <a:t>w w w . w f o s i g w . k a t o w i c e . p l</a:t>
            </a:r>
            <a:endParaRPr lang="en-US" altLang="pl-PL" sz="1400" b="1" smtClean="0">
              <a:solidFill>
                <a:schemeClr val="accent2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43FC0-9B55-48C2-ADDC-4FE92D36AB79}" type="datetimeFigureOut">
              <a:rPr lang="pl-PL"/>
              <a:pPr>
                <a:defRPr/>
              </a:pPr>
              <a:t>26.04.2017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CE48E-7314-49BA-BD04-82662C12475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84968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65F8D-FF8B-46AF-B831-972DA0C0A492}" type="datetimeFigureOut">
              <a:rPr lang="pl-PL"/>
              <a:pPr>
                <a:defRPr/>
              </a:pPr>
              <a:t>26.04.2017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8B54F-B4A5-420A-A31B-F5CE0DA436E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0870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56EAC-8059-47DA-8F90-86CC0EEE0AD1}" type="datetimeFigureOut">
              <a:rPr lang="pl-PL"/>
              <a:pPr>
                <a:defRPr/>
              </a:pPr>
              <a:t>26.04.2017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85B38-CCFF-4C2D-B822-31FB3E1AE41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6938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3B079-F394-4FFC-98CC-021FCF3E5490}" type="datetimeFigureOut">
              <a:rPr lang="pl-PL"/>
              <a:pPr>
                <a:defRPr/>
              </a:pPr>
              <a:t>26.04.2017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1ECC3-678E-4D09-BF4E-CD2053B039D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4683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18DA8-6A6A-4199-A701-4CAA75C59B0A}" type="datetimeFigureOut">
              <a:rPr lang="pl-PL"/>
              <a:pPr>
                <a:defRPr/>
              </a:pPr>
              <a:t>26.04.2017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59106-E8EA-4201-8639-B3C695FCEE5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7151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19538-3A1E-4075-9DFC-CAEB2BBF7DF3}" type="datetimeFigureOut">
              <a:rPr lang="pl-PL"/>
              <a:pPr>
                <a:defRPr/>
              </a:pPr>
              <a:t>26.04.2017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BCF51-2A38-4842-B01A-E5611372D81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0526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82C1B-18AA-44AA-9F39-19416EC41BF3}" type="datetimeFigureOut">
              <a:rPr lang="pl-PL"/>
              <a:pPr>
                <a:defRPr/>
              </a:pPr>
              <a:t>26.04.2017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E229E-152F-415A-8194-7D83D0E0903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8444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5293F-30CA-4BC7-8217-85951EBE06A9}" type="datetimeFigureOut">
              <a:rPr lang="pl-PL"/>
              <a:pPr>
                <a:defRPr/>
              </a:pPr>
              <a:t>26.04.2017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48CF0-2AB3-483A-ADFA-311D7082B09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8584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B84EC0CD-9125-4877-ABC6-8B51FF737D7B}" type="datetimeFigureOut">
              <a:rPr lang="pl-PL"/>
              <a:pPr>
                <a:defRPr/>
              </a:pPr>
              <a:t>26.04.2017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A8C8A"/>
                </a:solidFill>
              </a:defRPr>
            </a:lvl1pPr>
          </a:lstStyle>
          <a:p>
            <a:pPr>
              <a:defRPr/>
            </a:pPr>
            <a:fld id="{34A4B113-8BEE-42B9-ABDD-AD4F7124F56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7" name="Obraz 5" descr="bok.png"/>
          <p:cNvPicPr>
            <a:picLocks noChangeAspect="1"/>
          </p:cNvPicPr>
          <p:nvPr userDrawn="1"/>
        </p:nvPicPr>
        <p:blipFill>
          <a:blip r:embed="rId14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334000" y="2095500"/>
            <a:ext cx="38100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64" r:id="rId1"/>
    <p:sldLayoutId id="2147484674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  <p:sldLayoutId id="2147484672" r:id="rId10"/>
    <p:sldLayoutId id="2147484673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7.jpe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9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8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8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9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9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9.pn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9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4427984" y="404664"/>
            <a:ext cx="1656184" cy="1800199"/>
          </a:xfrm>
          <a:prstGeom prst="rect">
            <a:avLst/>
          </a:prstGeom>
          <a:effectLst>
            <a:reflection blurRad="25400" stA="27000" endPos="14000" dir="5400000" sy="-100000" algn="bl" rotWithShape="0"/>
          </a:effec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428183" y="404664"/>
            <a:ext cx="1191489" cy="1800200"/>
          </a:xfrm>
          <a:prstGeom prst="rect">
            <a:avLst/>
          </a:prstGeom>
          <a:effectLst>
            <a:reflection blurRad="25400" stA="27000" endPos="14000" dir="5400000" sy="-100000" algn="bl" rotWithShape="0"/>
          </a:effectLst>
        </p:spPr>
      </p:pic>
      <p:sp>
        <p:nvSpPr>
          <p:cNvPr id="5124" name="Tytuł 1"/>
          <p:cNvSpPr>
            <a:spLocks noGrp="1"/>
          </p:cNvSpPr>
          <p:nvPr>
            <p:ph type="ctrTitle"/>
          </p:nvPr>
        </p:nvSpPr>
        <p:spPr>
          <a:xfrm>
            <a:off x="323850" y="2349500"/>
            <a:ext cx="7920038" cy="1368425"/>
          </a:xfrm>
        </p:spPr>
        <p:txBody>
          <a:bodyPr/>
          <a:lstStyle/>
          <a:p>
            <a:endParaRPr lang="pl-PL" altLang="pl-PL" sz="2400" dirty="0" smtClean="0"/>
          </a:p>
        </p:txBody>
      </p:sp>
      <p:pic>
        <p:nvPicPr>
          <p:cNvPr id="9" name="Picture 8" descr="X:\!ZDJĘCIA\!!!zdjęcia Ewki\ladny slask\100_148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20919" y="391839"/>
            <a:ext cx="2369488" cy="1800200"/>
          </a:xfrm>
          <a:prstGeom prst="rect">
            <a:avLst/>
          </a:prstGeom>
          <a:effectLst>
            <a:reflection blurRad="25400" stA="27000" endPos="14000" dir="5400000" sy="-100000" algn="bl" rotWithShape="0"/>
          </a:effectLst>
        </p:spPr>
      </p:pic>
      <p:pic>
        <p:nvPicPr>
          <p:cNvPr id="10" name="Picture 6" descr="C:\Documents and Settings\kosma\Pulpit\prezentacja _czyste_niebo_poiis_bis_03_14\P101001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19139" y="404664"/>
            <a:ext cx="2808312" cy="1800200"/>
          </a:xfrm>
          <a:prstGeom prst="rect">
            <a:avLst/>
          </a:prstGeom>
          <a:effectLst>
            <a:reflection blurRad="25400" stA="27000" endPos="14000" dir="5400000" sy="-100000" algn="bl" rotWithShape="0"/>
          </a:effectLst>
        </p:spPr>
      </p:pic>
      <p:sp>
        <p:nvSpPr>
          <p:cNvPr id="13" name="Prostokąt 12"/>
          <p:cNvSpPr/>
          <p:nvPr/>
        </p:nvSpPr>
        <p:spPr>
          <a:xfrm>
            <a:off x="1331913" y="5661025"/>
            <a:ext cx="5976937" cy="1081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pic>
        <p:nvPicPr>
          <p:cNvPr id="5129" name="Obraz 5" descr="zestawienie znakow + NF (kolor) (002)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485"/>
          <a:stretch>
            <a:fillRect/>
          </a:stretch>
        </p:blipFill>
        <p:spPr bwMode="auto">
          <a:xfrm>
            <a:off x="1376363" y="5834063"/>
            <a:ext cx="26193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Obraz 3" descr="zestawienie znakow + NF (kolor) (002)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97"/>
          <a:stretch>
            <a:fillRect/>
          </a:stretch>
        </p:blipFill>
        <p:spPr bwMode="auto">
          <a:xfrm>
            <a:off x="5557838" y="5834063"/>
            <a:ext cx="164782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Obraz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5949950"/>
            <a:ext cx="6381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2" name="Podtytuł 2"/>
          <p:cNvSpPr txBox="1">
            <a:spLocks/>
          </p:cNvSpPr>
          <p:nvPr/>
        </p:nvSpPr>
        <p:spPr bwMode="auto">
          <a:xfrm>
            <a:off x="6804025" y="4365625"/>
            <a:ext cx="172878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None/>
            </a:pPr>
            <a:endParaRPr lang="pl-PL" altLang="pl-PL" sz="1800">
              <a:solidFill>
                <a:srgbClr val="8A8C8A"/>
              </a:solidFill>
            </a:endParaRPr>
          </a:p>
        </p:txBody>
      </p:sp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288" y="4761706"/>
            <a:ext cx="6529387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2427288" y="3284984"/>
            <a:ext cx="5881216" cy="1296144"/>
          </a:xfrm>
        </p:spPr>
        <p:txBody>
          <a:bodyPr/>
          <a:lstStyle/>
          <a:p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LIKWIDACJA NISKIEJ EMISJI – PROGRAM SMOG STOP</a:t>
            </a:r>
            <a:endParaRPr lang="pl-PL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2420888"/>
            <a:ext cx="219075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2686050" y="5290343"/>
            <a:ext cx="3542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/>
              <a:t>Suszec, 27.04.2017 r.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75463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4427984" y="404664"/>
            <a:ext cx="1656184" cy="1800199"/>
          </a:xfrm>
          <a:prstGeom prst="rect">
            <a:avLst/>
          </a:prstGeom>
          <a:effectLst>
            <a:reflection blurRad="25400" stA="27000" endPos="14000" dir="5400000" sy="-100000" algn="bl" rotWithShape="0"/>
          </a:effec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428183" y="404664"/>
            <a:ext cx="1191489" cy="1800200"/>
          </a:xfrm>
          <a:prstGeom prst="rect">
            <a:avLst/>
          </a:prstGeom>
          <a:effectLst>
            <a:reflection blurRad="25400" stA="27000" endPos="14000" dir="5400000" sy="-100000" algn="bl" rotWithShape="0"/>
          </a:effectLst>
        </p:spPr>
      </p:pic>
      <p:sp>
        <p:nvSpPr>
          <p:cNvPr id="9220" name="Tytuł 1"/>
          <p:cNvSpPr>
            <a:spLocks noGrp="1"/>
          </p:cNvSpPr>
          <p:nvPr>
            <p:ph type="ctrTitle"/>
          </p:nvPr>
        </p:nvSpPr>
        <p:spPr>
          <a:xfrm>
            <a:off x="428183" y="2564904"/>
            <a:ext cx="7848600" cy="1784350"/>
          </a:xfrm>
        </p:spPr>
        <p:txBody>
          <a:bodyPr/>
          <a:lstStyle/>
          <a:p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smtClean="0"/>
              <a:t/>
            </a:r>
            <a:br>
              <a:rPr lang="pl-PL" altLang="pl-PL" sz="2400" smtClean="0"/>
            </a:br>
            <a:r>
              <a:rPr lang="pl-PL" altLang="pl-PL" sz="2400" smtClean="0"/>
              <a:t/>
            </a:r>
            <a:br>
              <a:rPr lang="pl-PL" altLang="pl-PL" sz="2400" smtClean="0"/>
            </a:br>
            <a:endParaRPr lang="pl-PL" altLang="pl-PL" sz="2400" smtClean="0"/>
          </a:p>
        </p:txBody>
      </p:sp>
      <p:pic>
        <p:nvPicPr>
          <p:cNvPr id="9" name="Picture 8" descr="X:\!ZDJĘCIA\!!!zdjęcia Ewki\ladny slask\100_148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404664"/>
            <a:ext cx="2369488" cy="1800200"/>
          </a:xfrm>
          <a:prstGeom prst="rect">
            <a:avLst/>
          </a:prstGeom>
          <a:effectLst>
            <a:reflection blurRad="25400" stA="27000" endPos="14000" dir="5400000" sy="-100000" algn="bl" rotWithShape="0"/>
          </a:effectLst>
        </p:spPr>
      </p:pic>
      <p:pic>
        <p:nvPicPr>
          <p:cNvPr id="10" name="Picture 6" descr="C:\Documents and Settings\kosma\Pulpit\prezentacja _czyste_niebo_poiis_bis_03_14\P101001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19672" y="404664"/>
            <a:ext cx="2808312" cy="1800200"/>
          </a:xfrm>
          <a:prstGeom prst="rect">
            <a:avLst/>
          </a:prstGeom>
          <a:effectLst>
            <a:reflection blurRad="25400" stA="27000" endPos="14000" dir="5400000" sy="-100000" algn="bl" rotWithShape="0"/>
          </a:effectLst>
        </p:spPr>
      </p:pic>
      <p:sp>
        <p:nvSpPr>
          <p:cNvPr id="14" name="Prostokąt 13"/>
          <p:cNvSpPr/>
          <p:nvPr/>
        </p:nvSpPr>
        <p:spPr>
          <a:xfrm>
            <a:off x="248116" y="3429000"/>
            <a:ext cx="8667782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l-PL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Dziękuję za uwagę</a:t>
            </a:r>
          </a:p>
        </p:txBody>
      </p:sp>
      <p:pic>
        <p:nvPicPr>
          <p:cNvPr id="8" name="Obraz 5" descr="zestawienie znakow + NF (kolor) (002)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485"/>
          <a:stretch>
            <a:fillRect/>
          </a:stretch>
        </p:blipFill>
        <p:spPr bwMode="auto">
          <a:xfrm>
            <a:off x="1376363" y="5834063"/>
            <a:ext cx="26193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az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5949950"/>
            <a:ext cx="6381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az 3" descr="zestawienie znakow + NF (kolor) (002)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97"/>
          <a:stretch>
            <a:fillRect/>
          </a:stretch>
        </p:blipFill>
        <p:spPr bwMode="auto">
          <a:xfrm>
            <a:off x="5557838" y="5834063"/>
            <a:ext cx="164782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" y="188913"/>
            <a:ext cx="8567737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95875"/>
            <a:ext cx="15144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5" descr="zestawienie znakow + NF (kolor) (002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485"/>
          <a:stretch>
            <a:fillRect/>
          </a:stretch>
        </p:blipFill>
        <p:spPr bwMode="auto">
          <a:xfrm>
            <a:off x="1376363" y="5834063"/>
            <a:ext cx="26193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az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5949950"/>
            <a:ext cx="6381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az 3" descr="zestawienie znakow + NF (kolor) (002)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97"/>
          <a:stretch>
            <a:fillRect/>
          </a:stretch>
        </p:blipFill>
        <p:spPr bwMode="auto">
          <a:xfrm>
            <a:off x="5292080" y="5814785"/>
            <a:ext cx="164782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395288" y="1556792"/>
            <a:ext cx="82811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Osoby uprawnione do ubiegania się o dofinansowanie:</a:t>
            </a:r>
          </a:p>
          <a:p>
            <a:endParaRPr lang="pl-PL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l-PL" b="1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Osoby fizyczne (w tym prowadzące działalność gospodarczą) będące właścicielami lub współwłaścicielami </a:t>
            </a:r>
            <a:r>
              <a:rPr lang="pl-PL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oddanego do </a:t>
            </a:r>
            <a:r>
              <a:rPr lang="pl-PL" b="1" u="sng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użytkowania                   i </a:t>
            </a:r>
            <a:r>
              <a:rPr lang="pl-PL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ogrzewanego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jednorodzinnego budynku mieszkalnego,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przypadku, gdy jednorodzinny budynek mieszkalny jest we współwłasności kilku osób, dofinansowanie przysługuje tylko jednemu współwłaścicielowi, pod warunkiem wyrażenia zgody na wystąpienie z wnioskiem o dofinansowanie oraz realizację inwestycji przez pozostałych współwłaścicieli budynku.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95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395288" y="1628800"/>
            <a:ext cx="8064500" cy="36009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dirty="0">
                <a:solidFill>
                  <a:schemeClr val="accent4"/>
                </a:solidFill>
                <a:latin typeface="+mn-lt"/>
              </a:rPr>
              <a:t>                                                  </a:t>
            </a:r>
            <a:r>
              <a:rPr lang="pl-PL" sz="2400" b="1" u="sng" dirty="0">
                <a:solidFill>
                  <a:schemeClr val="accent4"/>
                </a:solidFill>
                <a:latin typeface="+mn-lt"/>
              </a:rPr>
              <a:t>Wysokość dotacji:</a:t>
            </a:r>
          </a:p>
          <a:p>
            <a:pPr marL="263525" indent="-263525" algn="just">
              <a:defRPr/>
            </a:pPr>
            <a:r>
              <a:rPr lang="pl-PL" sz="3200" b="1" dirty="0">
                <a:solidFill>
                  <a:schemeClr val="accent4"/>
                </a:solidFill>
                <a:latin typeface="+mn-lt"/>
              </a:rPr>
              <a:t>25% </a:t>
            </a:r>
            <a:r>
              <a:rPr lang="pl-PL" sz="2000" dirty="0">
                <a:solidFill>
                  <a:schemeClr val="accent4"/>
                </a:solidFill>
                <a:latin typeface="+mn-lt"/>
              </a:rPr>
              <a:t>wymiana </a:t>
            </a:r>
            <a:r>
              <a:rPr lang="pl-PL" sz="2000" dirty="0" smtClean="0">
                <a:solidFill>
                  <a:schemeClr val="accent4"/>
                </a:solidFill>
                <a:latin typeface="+mn-lt"/>
              </a:rPr>
              <a:t>dotychczasowego źródła ciepła opalanego paliwem </a:t>
            </a:r>
            <a:r>
              <a:rPr lang="pl-PL" sz="2000" dirty="0" smtClean="0">
                <a:solidFill>
                  <a:schemeClr val="accent4"/>
                </a:solidFill>
                <a:latin typeface="+mn-lt"/>
              </a:rPr>
              <a:t>stałym,</a:t>
            </a:r>
          </a:p>
          <a:p>
            <a:pPr marL="263525" indent="-263525" algn="just">
              <a:defRPr/>
            </a:pPr>
            <a:r>
              <a:rPr lang="pl-PL" sz="2000" dirty="0">
                <a:solidFill>
                  <a:schemeClr val="accent4"/>
                </a:solidFill>
                <a:latin typeface="+mn-lt"/>
              </a:rPr>
              <a:t>	</a:t>
            </a:r>
            <a:r>
              <a:rPr lang="pl-PL" sz="2000" dirty="0" smtClean="0">
                <a:solidFill>
                  <a:schemeClr val="accent4"/>
                </a:solidFill>
                <a:latin typeface="+mn-lt"/>
              </a:rPr>
              <a:t>	wymiana, modernizacja lub budowa wewnętrznej instalacji c.o.</a:t>
            </a:r>
            <a:endParaRPr lang="pl-PL" sz="2000" dirty="0">
              <a:solidFill>
                <a:schemeClr val="accent4"/>
              </a:solidFill>
              <a:latin typeface="+mn-lt"/>
            </a:endParaRPr>
          </a:p>
          <a:p>
            <a:pPr marL="263525" indent="-263525" algn="just">
              <a:defRPr/>
            </a:pPr>
            <a:r>
              <a:rPr lang="pl-PL" sz="3200" b="1" dirty="0">
                <a:solidFill>
                  <a:schemeClr val="accent4"/>
                </a:solidFill>
                <a:latin typeface="+mn-lt"/>
              </a:rPr>
              <a:t>15% </a:t>
            </a:r>
            <a:r>
              <a:rPr lang="pl-PL" sz="2000" dirty="0">
                <a:solidFill>
                  <a:schemeClr val="accent4"/>
                </a:solidFill>
                <a:latin typeface="+mn-lt"/>
              </a:rPr>
              <a:t>kolektory słoneczne,</a:t>
            </a:r>
            <a:r>
              <a:rPr lang="pl-PL" sz="2000" dirty="0">
                <a:solidFill>
                  <a:schemeClr val="accent4"/>
                </a:solidFill>
              </a:rPr>
              <a:t> </a:t>
            </a:r>
            <a:r>
              <a:rPr lang="pl-PL" sz="2000" dirty="0" smtClean="0">
                <a:solidFill>
                  <a:schemeClr val="accent4"/>
                </a:solidFill>
                <a:latin typeface="+mn-lt"/>
              </a:rPr>
              <a:t>pompa ciepła na potrzeby c.w.u., docieplenie 	przegród budowlanych, wymiana stolarki okiennej i drzwiowej</a:t>
            </a:r>
          </a:p>
          <a:p>
            <a:pPr marL="263525" indent="-263525" algn="just">
              <a:defRPr/>
            </a:pPr>
            <a:endParaRPr lang="pl-PL" sz="2000" dirty="0">
              <a:solidFill>
                <a:schemeClr val="accent4"/>
              </a:solidFill>
              <a:latin typeface="+mn-lt"/>
            </a:endParaRPr>
          </a:p>
          <a:p>
            <a:pPr marL="263525" indent="-263525" algn="just">
              <a:defRPr/>
            </a:pPr>
            <a:endParaRPr lang="pl-PL" sz="2000" dirty="0" smtClean="0">
              <a:solidFill>
                <a:schemeClr val="accent4"/>
              </a:solidFill>
              <a:latin typeface="+mn-lt"/>
            </a:endParaRPr>
          </a:p>
          <a:p>
            <a:pPr marL="263525" indent="-263525" algn="just">
              <a:defRPr/>
            </a:pPr>
            <a:endParaRPr lang="pl-PL" sz="2000" dirty="0">
              <a:solidFill>
                <a:schemeClr val="accent4"/>
              </a:solidFill>
              <a:latin typeface="+mn-lt"/>
            </a:endParaRPr>
          </a:p>
          <a:p>
            <a:pPr algn="ctr">
              <a:defRPr/>
            </a:pPr>
            <a:r>
              <a:rPr lang="pl-PL" sz="2000" b="1" u="sng" dirty="0" smtClean="0">
                <a:solidFill>
                  <a:schemeClr val="accent4"/>
                </a:solidFill>
                <a:latin typeface="+mn-lt"/>
              </a:rPr>
              <a:t>WARUNKIEM OTRZYMANIA DOTACJI BĘDZIE LIKWIDACJA DOTYCHCZASOWEGO ŹRÓDŁA CIEPŁA OALANEGO PALIWEM STAŁYM</a:t>
            </a:r>
            <a:endParaRPr lang="pl-PL" sz="2000" b="1" u="sng" dirty="0">
              <a:solidFill>
                <a:schemeClr val="accent4"/>
              </a:solidFill>
              <a:latin typeface="+mn-lt"/>
            </a:endParaRPr>
          </a:p>
        </p:txBody>
      </p:sp>
      <p:pic>
        <p:nvPicPr>
          <p:cNvPr id="615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" y="188913"/>
            <a:ext cx="8567737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95875"/>
            <a:ext cx="15144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5" descr="zestawienie znakow + NF (kolor) (002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485"/>
          <a:stretch>
            <a:fillRect/>
          </a:stretch>
        </p:blipFill>
        <p:spPr bwMode="auto">
          <a:xfrm>
            <a:off x="1376363" y="5834063"/>
            <a:ext cx="26193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az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5949950"/>
            <a:ext cx="6381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az 3" descr="zestawienie znakow + NF (kolor) (002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97"/>
          <a:stretch>
            <a:fillRect/>
          </a:stretch>
        </p:blipFill>
        <p:spPr bwMode="auto">
          <a:xfrm>
            <a:off x="5292080" y="5814785"/>
            <a:ext cx="164782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25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95875"/>
            <a:ext cx="15144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 descr="zestawienie znakow + NF (kolor) (00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485"/>
          <a:stretch>
            <a:fillRect/>
          </a:stretch>
        </p:blipFill>
        <p:spPr bwMode="auto">
          <a:xfrm>
            <a:off x="1376363" y="5834063"/>
            <a:ext cx="26193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5949950"/>
            <a:ext cx="6381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3" descr="zestawienie znakow + NF (kolor) (002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97"/>
          <a:stretch>
            <a:fillRect/>
          </a:stretch>
        </p:blipFill>
        <p:spPr bwMode="auto">
          <a:xfrm>
            <a:off x="5557838" y="5834063"/>
            <a:ext cx="164782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72815"/>
            <a:ext cx="7272808" cy="4061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" y="188913"/>
            <a:ext cx="8567737" cy="791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757237" y="1124744"/>
            <a:ext cx="7631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DOTACJA W WYSOKOŚCI 25% KOSZTÓW ZADANIA, LECZ NIE WIĘCEJ NIŻ:</a:t>
            </a:r>
            <a:endParaRPr lang="pl-PL" sz="16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69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95875"/>
            <a:ext cx="15144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 descr="zestawienie znakow + NF (kolor) (00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485"/>
          <a:stretch>
            <a:fillRect/>
          </a:stretch>
        </p:blipFill>
        <p:spPr bwMode="auto">
          <a:xfrm>
            <a:off x="1376363" y="5834063"/>
            <a:ext cx="26193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5949950"/>
            <a:ext cx="6381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3" descr="zestawienie znakow + NF (kolor) (002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97"/>
          <a:stretch>
            <a:fillRect/>
          </a:stretch>
        </p:blipFill>
        <p:spPr bwMode="auto">
          <a:xfrm>
            <a:off x="5557838" y="5834063"/>
            <a:ext cx="164782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60" y="2238400"/>
            <a:ext cx="7594190" cy="28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" y="188913"/>
            <a:ext cx="8567737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ole tekstowe 9"/>
          <p:cNvSpPr txBox="1"/>
          <p:nvPr/>
        </p:nvSpPr>
        <p:spPr>
          <a:xfrm>
            <a:off x="813797" y="1463298"/>
            <a:ext cx="7631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DOTACJA W WYSOKOŚCI 15% KOSZTÓW ZADANIA, LECZ NIE WIĘCEJ NIŻ:</a:t>
            </a:r>
            <a:endParaRPr lang="pl-PL" sz="16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47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95875"/>
            <a:ext cx="15144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188913"/>
            <a:ext cx="914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50825" y="476250"/>
            <a:ext cx="529272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Ogólne założenia Programu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95536" y="1268413"/>
            <a:ext cx="835292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l-PL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Termin składania wniosków : </a:t>
            </a:r>
            <a:r>
              <a:rPr lang="pl-PL" u="sng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od dnia 15.05.2017 r. do dnia 26.05.2017 r.</a:t>
            </a:r>
            <a:endParaRPr lang="pl-PL" u="sng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pl-PL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Termin zakończenia zadania: </a:t>
            </a:r>
            <a:r>
              <a:rPr lang="pl-PL" u="sng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do </a:t>
            </a:r>
            <a:r>
              <a:rPr lang="pl-PL" u="sng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31.05.2018 r.</a:t>
            </a:r>
            <a:endParaRPr lang="pl-PL" u="sng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pl-PL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Termin rozliczenia zadania: </a:t>
            </a:r>
            <a:r>
              <a:rPr lang="pl-PL" u="sng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do</a:t>
            </a:r>
            <a:r>
              <a:rPr lang="pl-PL" b="1" u="sng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pl-PL" u="sng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30.06.2018 r.</a:t>
            </a:r>
            <a:endParaRPr lang="pl-PL" u="sng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pl-PL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Koszty kwalifikowane: </a:t>
            </a:r>
            <a:r>
              <a:rPr lang="pl-PL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wydatki</a:t>
            </a:r>
            <a:r>
              <a:rPr lang="pl-PL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pl-PL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poniesione od </a:t>
            </a:r>
            <a:r>
              <a:rPr lang="pl-PL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dnia 01.01.2017 </a:t>
            </a:r>
            <a:r>
              <a:rPr lang="pl-PL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r. do </a:t>
            </a:r>
            <a:r>
              <a:rPr lang="pl-PL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dnia 31.05.2018  </a:t>
            </a:r>
            <a:r>
              <a:rPr lang="pl-PL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r., </a:t>
            </a:r>
            <a:r>
              <a:rPr lang="pl-PL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Faktury</a:t>
            </a:r>
            <a:r>
              <a:rPr lang="pl-PL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pl-PL" u="sng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przedłożone do rozliczenia muszą być wystawione przez firmę </a:t>
            </a:r>
            <a:r>
              <a:rPr lang="pl-PL" u="sng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zewnętrzną z zastosowaniem 8% stawki podatku</a:t>
            </a:r>
          </a:p>
          <a:p>
            <a:pPr algn="just">
              <a:lnSpc>
                <a:spcPct val="150000"/>
              </a:lnSpc>
              <a:defRPr/>
            </a:pPr>
            <a:r>
              <a:rPr lang="pl-PL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Kryteria </a:t>
            </a:r>
            <a:r>
              <a:rPr lang="pl-PL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oceny:</a:t>
            </a:r>
            <a:r>
              <a:rPr lang="pl-PL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 efektywność ekologiczno – energetyczna, kompleksowość zadania, koszty uzyskania efektu ekologicznego</a:t>
            </a:r>
          </a:p>
        </p:txBody>
      </p:sp>
      <p:pic>
        <p:nvPicPr>
          <p:cNvPr id="7" name="Obraz 5" descr="zestawienie znakow + NF (kolor) (002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485"/>
          <a:stretch>
            <a:fillRect/>
          </a:stretch>
        </p:blipFill>
        <p:spPr bwMode="auto">
          <a:xfrm>
            <a:off x="1376363" y="5834063"/>
            <a:ext cx="26193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5949950"/>
            <a:ext cx="6381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3" descr="zestawienie znakow + NF (kolor) (002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97"/>
          <a:stretch>
            <a:fillRect/>
          </a:stretch>
        </p:blipFill>
        <p:spPr bwMode="auto">
          <a:xfrm>
            <a:off x="5557838" y="5834063"/>
            <a:ext cx="164782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02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95875"/>
            <a:ext cx="15144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188913"/>
            <a:ext cx="914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50825" y="476250"/>
            <a:ext cx="529272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Ogólne założenia Programu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750" y="1268413"/>
            <a:ext cx="8064500" cy="350865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l-PL" sz="2000" b="1" u="sng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Załączniki do wniosku: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Aktualny odpis z księgi wieczystej nieruchomości lub wydruk z </a:t>
            </a:r>
            <a:r>
              <a:rPr lang="pl-PL" sz="1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Internetu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Zdjęcie obecnego źródła ciepła – w przypadku, jeżeli nie zostało zlikwidowane przed dniem 15.05.2017 r. oraz budynku przewidzianego do termoizolacji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W przypadku likwidacji obecnego źródła przed dniem 15.05.2017 r. – imienny dokument zezłomowania – karta zezłomowania odpadu</a:t>
            </a:r>
            <a:endParaRPr lang="pl-PL" sz="160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Dokumenty </a:t>
            </a:r>
            <a:r>
              <a:rPr lang="pl-PL" sz="16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zatwierdzające zadanie zgodnie z Prawem budowlanym lub potwierdzające wystąpienie o wydanie tych </a:t>
            </a:r>
            <a:r>
              <a:rPr lang="pl-PL" sz="1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dokumentów (jeżeli są wymagane)</a:t>
            </a:r>
            <a:endParaRPr lang="pl-PL" sz="160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Zgodę pozostałych współwłaścicieli budynku na wystąpienie z wnioskiem o dofinansowanie</a:t>
            </a:r>
          </a:p>
        </p:txBody>
      </p:sp>
      <p:pic>
        <p:nvPicPr>
          <p:cNvPr id="7" name="Obraz 5" descr="zestawienie znakow + NF (kolor) (002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485"/>
          <a:stretch>
            <a:fillRect/>
          </a:stretch>
        </p:blipFill>
        <p:spPr bwMode="auto">
          <a:xfrm>
            <a:off x="1376363" y="5834063"/>
            <a:ext cx="26193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5949950"/>
            <a:ext cx="6381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3" descr="zestawienie znakow + NF (kolor) (002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97"/>
          <a:stretch>
            <a:fillRect/>
          </a:stretch>
        </p:blipFill>
        <p:spPr bwMode="auto">
          <a:xfrm>
            <a:off x="5557838" y="5834063"/>
            <a:ext cx="164782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562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95875"/>
            <a:ext cx="15144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188913"/>
            <a:ext cx="914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50825" y="476250"/>
            <a:ext cx="529272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Ogólne założenia Programu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750" y="1268413"/>
            <a:ext cx="8064500" cy="350865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l-PL" sz="2000" b="1" u="sng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Dokumenty rozliczające zadanie: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Protokół odbioru końcowego (wg wzoru</a:t>
            </a:r>
            <a:r>
              <a:rPr lang="pl-PL" sz="1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Oryginał imiennego dokumentu zezłomowania </a:t>
            </a:r>
            <a:endParaRPr lang="pl-PL" sz="160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Oryginały zapłaconych faktur, wystawionych za wykonanie kompleksowych usług: budowlanych, instalacyjnych</a:t>
            </a:r>
            <a:endParaRPr lang="pl-PL" sz="160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Dokumentacja fotograficzna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Dokumenty potwierdzające spełnianie wymogów (kocioł, instalacja solarna</a:t>
            </a:r>
            <a:r>
              <a:rPr lang="pl-PL" sz="1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Dokumenty umożliwiające przystąpienie do użytkowania, zgodnie z Prawem budowlanym (jeżeli są wymagane).</a:t>
            </a:r>
            <a:endParaRPr lang="pl-PL" sz="160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7" name="Obraz 5" descr="zestawienie znakow + NF (kolor) (002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485"/>
          <a:stretch>
            <a:fillRect/>
          </a:stretch>
        </p:blipFill>
        <p:spPr bwMode="auto">
          <a:xfrm>
            <a:off x="1376363" y="5834063"/>
            <a:ext cx="26193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5949950"/>
            <a:ext cx="6381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3" descr="zestawienie znakow + NF (kolor) (002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97"/>
          <a:stretch>
            <a:fillRect/>
          </a:stretch>
        </p:blipFill>
        <p:spPr bwMode="auto">
          <a:xfrm>
            <a:off x="5557838" y="5834063"/>
            <a:ext cx="164782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768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95875"/>
            <a:ext cx="15144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188913"/>
            <a:ext cx="914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50825" y="476250"/>
            <a:ext cx="529272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Ogólne założenia Programu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750" y="1268413"/>
            <a:ext cx="8064500" cy="32316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l-PL" sz="2000" b="1" u="sng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Wypłata środków:</a:t>
            </a:r>
          </a:p>
          <a:p>
            <a:pPr>
              <a:lnSpc>
                <a:spcPct val="150000"/>
              </a:lnSpc>
              <a:defRPr/>
            </a:pPr>
            <a:endParaRPr lang="pl-PL" sz="2000" b="1" u="sng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Wa</a:t>
            </a:r>
            <a:r>
              <a:rPr lang="pl-PL" sz="1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runkiem wypłaty dotacji jest wykonanie zadania, pozytywny wynik kontroli                         i zaakceptowanie przez Fundusz dokumentów rozliczających zadanie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endParaRPr lang="pl-PL" sz="160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Kwota dotacji zostanie przelana na rachunek Dotowanego w terminie do 60 dni, a w uzasadnionych przypadkach do 90 dni, licząc od dnia przedłożenia dokumentów rozliczających zadanie</a:t>
            </a:r>
            <a:endParaRPr lang="pl-PL" sz="160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7" name="Obraz 5" descr="zestawienie znakow + NF (kolor) (002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485"/>
          <a:stretch>
            <a:fillRect/>
          </a:stretch>
        </p:blipFill>
        <p:spPr bwMode="auto">
          <a:xfrm>
            <a:off x="1376363" y="5834063"/>
            <a:ext cx="26193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5949950"/>
            <a:ext cx="6381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3" descr="zestawienie znakow + NF (kolor) (002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97"/>
          <a:stretch>
            <a:fillRect/>
          </a:stretch>
        </p:blipFill>
        <p:spPr bwMode="auto">
          <a:xfrm>
            <a:off x="5557838" y="5834063"/>
            <a:ext cx="164782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892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Niestandardowy 9">
      <a:dk1>
        <a:srgbClr val="121F0F"/>
      </a:dk1>
      <a:lt1>
        <a:sysClr val="window" lastClr="FFFFFF"/>
      </a:lt1>
      <a:dk2>
        <a:srgbClr val="243E1E"/>
      </a:dk2>
      <a:lt2>
        <a:srgbClr val="E4F1E1"/>
      </a:lt2>
      <a:accent1>
        <a:srgbClr val="F07F09"/>
      </a:accent1>
      <a:accent2>
        <a:srgbClr val="4E8542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11100</TotalTime>
  <Words>399</Words>
  <Application>Microsoft Office PowerPoint</Application>
  <PresentationFormat>Pokaz na ekranie (4:3)</PresentationFormat>
  <Paragraphs>50</Paragraphs>
  <Slides>10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kosma</dc:creator>
  <cp:lastModifiedBy>Twardoń Szymon</cp:lastModifiedBy>
  <cp:revision>1036</cp:revision>
  <cp:lastPrinted>2017-04-26T11:39:55Z</cp:lastPrinted>
  <dcterms:created xsi:type="dcterms:W3CDTF">2011-12-09T07:26:13Z</dcterms:created>
  <dcterms:modified xsi:type="dcterms:W3CDTF">2017-04-26T12:19:17Z</dcterms:modified>
</cp:coreProperties>
</file>